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7" r:id="rId3"/>
    <p:sldId id="276" r:id="rId4"/>
    <p:sldId id="283" r:id="rId5"/>
    <p:sldId id="273" r:id="rId6"/>
    <p:sldId id="275" r:id="rId7"/>
    <p:sldId id="280" r:id="rId8"/>
    <p:sldId id="278" r:id="rId9"/>
    <p:sldId id="284" r:id="rId10"/>
    <p:sldId id="272" r:id="rId11"/>
    <p:sldId id="281" r:id="rId12"/>
    <p:sldId id="282" r:id="rId13"/>
    <p:sldId id="274" r:id="rId14"/>
    <p:sldId id="268" r:id="rId1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2C2C2C"/>
    <a:srgbClr val="275269"/>
    <a:srgbClr val="A6B750"/>
    <a:srgbClr val="000000"/>
    <a:srgbClr val="326886"/>
    <a:srgbClr val="8CC2F2"/>
    <a:srgbClr val="F7BF3A"/>
    <a:srgbClr val="13958F"/>
    <a:srgbClr val="1494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6763" autoAdjust="0"/>
  </p:normalViewPr>
  <p:slideViewPr>
    <p:cSldViewPr snapToGrid="0" snapToObjects="1">
      <p:cViewPr varScale="1">
        <p:scale>
          <a:sx n="42" d="100"/>
          <a:sy n="42" d="100"/>
        </p:scale>
        <p:origin x="-1968" y="-86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layout/>
      <c:txPr>
        <a:bodyPr/>
        <a:lstStyle/>
        <a:p>
          <a:pPr>
            <a:defRPr sz="2000">
              <a:solidFill>
                <a:schemeClr val="accent3">
                  <a:lumMod val="50000"/>
                </a:schemeClr>
              </a:solidFill>
              <a:latin typeface="+mj-lt"/>
              <a:ea typeface="Open Sans Semibold" pitchFamily="34" charset="0"/>
              <a:cs typeface="Open Sans Semibold" pitchFamily="34" charset="0"/>
            </a:defRPr>
          </a:pPr>
          <a:endParaRPr lang="sv-SE"/>
        </a:p>
      </c:txPr>
    </c:title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av totala antalet sidor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cat>
            <c:strRef>
              <c:f>Blad1!$A$2:$A$3</c:f>
              <c:strCache>
                <c:ptCount val="2"/>
                <c:pt idx="0">
                  <c:v>bottom 1000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defRPr>
            </a:pPr>
            <a:r>
              <a:rPr lang="sv-SE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Andel av totala antalet </a:t>
            </a: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sidvisningar</a:t>
            </a:r>
            <a:endParaRPr lang="sv-SE" sz="2000" dirty="0">
              <a:solidFill>
                <a:schemeClr val="accent3">
                  <a:lumMod val="50000"/>
                </a:schemeClr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av totala antalet sidor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cat>
            <c:strRef>
              <c:f>Blad1!$A$2:$A$3</c:f>
              <c:strCache>
                <c:ptCount val="2"/>
                <c:pt idx="0">
                  <c:v>bottom 1000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title>
      <c:tx>
        <c:rich>
          <a:bodyPr/>
          <a:lstStyle/>
          <a:p>
            <a:pPr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defRPr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Andel av totala antalet sidor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av totala antalet sidor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cat>
            <c:strRef>
              <c:f>Blad1!$A$2:$A$3</c:f>
              <c:strCache>
                <c:ptCount val="2"/>
                <c:pt idx="0">
                  <c:v>bottom 1000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1000</c:v>
                </c:pt>
                <c:pt idx="1">
                  <c:v>2042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title>
      <c:tx>
        <c:rich>
          <a:bodyPr/>
          <a:lstStyle/>
          <a:p>
            <a:pPr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defRPr>
            </a:pPr>
            <a:r>
              <a:rPr lang="sv-SE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Andel av totala antalet </a:t>
            </a: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sidvisningar</a:t>
            </a:r>
            <a:endParaRPr lang="sv-SE" sz="2000" dirty="0">
              <a:solidFill>
                <a:schemeClr val="accent3">
                  <a:lumMod val="50000"/>
                </a:schemeClr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av totala antalet sidor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cat>
            <c:strRef>
              <c:f>Blad1!$A$2:$A$3</c:f>
              <c:strCache>
                <c:ptCount val="2"/>
                <c:pt idx="0">
                  <c:v>bottom 1000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2017-05-09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2017-05-09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pic>
        <p:nvPicPr>
          <p:cNvPr id="10" name="Bildobjekt 9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9385"/>
            <a:ext cx="898553" cy="1424063"/>
          </a:xfrm>
          <a:prstGeom prst="rect">
            <a:avLst/>
          </a:prstGeom>
        </p:spPr>
      </p:pic>
      <p:cxnSp>
        <p:nvCxnSpPr>
          <p:cNvPr id="12" name="Rak 11"/>
          <p:cNvCxnSpPr/>
          <p:nvPr userDrawn="1"/>
        </p:nvCxnSpPr>
        <p:spPr>
          <a:xfrm>
            <a:off x="2369561" y="2167941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3" name="Bildobjekt 12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öppen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22000" y="6419465"/>
            <a:ext cx="2383541" cy="252985"/>
          </a:xfrm>
          <a:prstGeom prst="rect">
            <a:avLst/>
          </a:prstGeom>
        </p:spPr>
      </p:pic>
      <p:pic>
        <p:nvPicPr>
          <p:cNvPr id="10" name="Bildobjekt 9" descr="gbg_li_col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7571231" y="613646"/>
            <a:ext cx="1107796" cy="367680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>
          <a:xfrm>
            <a:off x="7397750" y="581024"/>
            <a:ext cx="0" cy="39600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kalkylblad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hyperlink" Target="notes://Websrv5/C1257ACA004060F2/04204F4C468256CAC125701800304952/6DBD0C90CA9FFB21C125805D002B383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notes://Websrv5/C1257ACA004060F2/04204F4C468256CAC125701800304952/376DF113B636F07AC125804F00273BF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980338" y="3460287"/>
            <a:ext cx="5979024" cy="985563"/>
          </a:xfrm>
        </p:spPr>
        <p:txBody>
          <a:bodyPr/>
          <a:lstStyle/>
          <a:p>
            <a:r>
              <a:rPr lang="sv-SE" dirty="0" smtClean="0"/>
              <a:t>Mest och minst besökta målsidorna 2016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4618677"/>
            <a:ext cx="5475620" cy="307777"/>
          </a:xfr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832662" y="20369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571539" y="20369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323850" y="1388225"/>
            <a:ext cx="8562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>
                <a:solidFill>
                  <a:schemeClr val="accent3">
                    <a:lumMod val="50000"/>
                  </a:schemeClr>
                </a:solidFill>
                <a:ea typeface="Open Sans Semibold" pitchFamily="34" charset="0"/>
                <a:cs typeface="Open Sans Semibold" pitchFamily="34" charset="0"/>
              </a:rPr>
              <a:t>1 000 minst besökta </a:t>
            </a:r>
            <a:r>
              <a:rPr lang="sv-SE" sz="3600" b="1" dirty="0" smtClean="0">
                <a:solidFill>
                  <a:schemeClr val="accent3">
                    <a:lumMod val="50000"/>
                  </a:schemeClr>
                </a:solidFill>
                <a:ea typeface="Open Sans Semibold" pitchFamily="34" charset="0"/>
                <a:cs typeface="Open Sans Semibold" pitchFamily="34" charset="0"/>
              </a:rPr>
              <a:t>målsidorna</a:t>
            </a:r>
            <a:endParaRPr lang="sv-SE" sz="4000" b="1" dirty="0" smtClean="0">
              <a:solidFill>
                <a:schemeClr val="accent3">
                  <a:lumMod val="50000"/>
                </a:schemeClr>
              </a:solidFill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1388224" y="3857113"/>
            <a:ext cx="166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777344" y="3857113"/>
            <a:ext cx="166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1945178" y="1273740"/>
            <a:ext cx="6805419" cy="4694400"/>
          </a:xfrm>
        </p:spPr>
        <p:txBody>
          <a:bodyPr/>
          <a:lstStyle/>
          <a:p>
            <a:pPr marL="0">
              <a:spcBef>
                <a:spcPts val="1200"/>
              </a:spcBef>
              <a:buNone/>
            </a:pPr>
            <a:r>
              <a:rPr lang="sv-SE" dirty="0" smtClean="0"/>
              <a:t>Tänk att du har en sajt med tio sidor, eller 10 000. Du lägger till en elfte sida, eller 1 000 nya sidor under några månader. Vad har då hänt med de första tio sidorna? Jo, värdet på dem har minskat och kostnaden för sajten har ökat. </a:t>
            </a:r>
          </a:p>
          <a:p>
            <a:pPr marL="0">
              <a:spcBef>
                <a:spcPts val="1200"/>
              </a:spcBef>
              <a:buNone/>
            </a:pPr>
            <a:r>
              <a:rPr lang="sv-SE" dirty="0" smtClean="0"/>
              <a:t>Det har nämligen blivit svårare att hitta informationen på de ursprungliga sidorna eftersom elva sidor (eller elva länkar i en meny) är svårare att överblicka än tio. Risken för att läsaren inte hittar till rätt innehåll ökar.</a:t>
            </a:r>
          </a:p>
          <a:p>
            <a:pPr marL="0">
              <a:spcBef>
                <a:spcPts val="1200"/>
              </a:spcBef>
              <a:buNone/>
            </a:pPr>
            <a:r>
              <a:rPr lang="sv-SE" dirty="0" smtClean="0"/>
              <a:t>Du måste också uppdatera, justera och utveckla innehållet på elva sidor i stället för tio. Detta tar mer tid och kostar därför mer. Eller så kommer du med verklighetens begränsade resurser ägna mindre tid åt att vårda varje enskild sida.</a:t>
            </a:r>
          </a:p>
          <a:p>
            <a:pPr marL="0">
              <a:buNone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77509" y="839580"/>
            <a:ext cx="273481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7875" y="2211187"/>
            <a:ext cx="1654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Fredrik </a:t>
            </a:r>
            <a:r>
              <a:rPr lang="sv-SE" sz="1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Wackå</a:t>
            </a:r>
            <a:r>
              <a:rPr lang="sv-SE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4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Webbredaktörens handbok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78" y="1472309"/>
            <a:ext cx="1891287" cy="994451"/>
          </a:xfrm>
          <a:prstGeom prst="rect">
            <a:avLst/>
          </a:prstGeom>
        </p:spPr>
      </p:pic>
      <p:pic>
        <p:nvPicPr>
          <p:cNvPr id="7" name="Bildobjekt 6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78" y="2669341"/>
            <a:ext cx="1891287" cy="994451"/>
          </a:xfrm>
          <a:prstGeom prst="rect">
            <a:avLst/>
          </a:prstGeom>
        </p:spPr>
      </p:pic>
      <p:pic>
        <p:nvPicPr>
          <p:cNvPr id="8" name="Bildobjekt 7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78" y="3882997"/>
            <a:ext cx="1891287" cy="99445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369126" y="1564695"/>
            <a:ext cx="6381471" cy="4694400"/>
          </a:xfrm>
        </p:spPr>
        <p:txBody>
          <a:bodyPr/>
          <a:lstStyle/>
          <a:p>
            <a:pPr>
              <a:spcAft>
                <a:spcPts val="3000"/>
              </a:spcAft>
              <a:buNone/>
            </a:pPr>
            <a:r>
              <a:rPr lang="sv-SE" sz="5400" dirty="0" smtClean="0">
                <a:solidFill>
                  <a:schemeClr val="accent3">
                    <a:lumMod val="50000"/>
                  </a:schemeClr>
                </a:solidFill>
              </a:rPr>
              <a:t>Svårare att hitta</a:t>
            </a:r>
          </a:p>
          <a:p>
            <a:pPr>
              <a:spcAft>
                <a:spcPts val="3000"/>
              </a:spcAft>
              <a:buNone/>
            </a:pPr>
            <a:r>
              <a:rPr lang="sv-SE" sz="5400" dirty="0" smtClean="0">
                <a:solidFill>
                  <a:schemeClr val="accent3">
                    <a:lumMod val="50000"/>
                  </a:schemeClr>
                </a:solidFill>
              </a:rPr>
              <a:t>Sämre kvalitet</a:t>
            </a:r>
          </a:p>
          <a:p>
            <a:pPr>
              <a:spcAft>
                <a:spcPts val="3000"/>
              </a:spcAft>
              <a:buNone/>
            </a:pPr>
            <a:r>
              <a:rPr lang="sv-SE" sz="5400" dirty="0" smtClean="0">
                <a:solidFill>
                  <a:schemeClr val="accent3">
                    <a:lumMod val="50000"/>
                  </a:schemeClr>
                </a:solidFill>
              </a:rPr>
              <a:t>Högre kostnader</a:t>
            </a:r>
          </a:p>
          <a:p>
            <a:pPr>
              <a:spcAft>
                <a:spcPts val="3000"/>
              </a:spcAft>
              <a:buNone/>
            </a:pPr>
            <a:endParaRPr lang="sv-SE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307731" y="-150864"/>
            <a:ext cx="9777046" cy="7008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13</a:t>
            </a:fld>
            <a:endParaRPr lang="sv-S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0" y="0"/>
          <a:ext cx="9144000" cy="47303597"/>
        </p:xfrm>
        <a:graphic>
          <a:graphicData uri="http://schemas.openxmlformats.org/presentationml/2006/ole">
            <p:oleObj spid="_x0000_s1026" name="Worksheet" r:id="rId3" imgW="9782054" imgH="50577885" progId="Excel.Sheet.8">
              <p:embed/>
            </p:oleObj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631767" y="2518756"/>
            <a:ext cx="792202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v-SE" sz="4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250 minst besökta målsidorna »</a:t>
            </a:r>
            <a:endParaRPr lang="sv-SE" sz="40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KONTAKT:</a:t>
            </a:r>
            <a:br>
              <a:rPr lang="sv-SE" dirty="0" smtClean="0"/>
            </a:br>
            <a:r>
              <a:rPr lang="sv-SE" dirty="0" smtClean="0"/>
              <a:t>Webbstrategiska verksamheten</a:t>
            </a:r>
            <a:br>
              <a:rPr lang="sv-SE" dirty="0" smtClean="0"/>
            </a:br>
            <a:r>
              <a:rPr lang="sv-SE" dirty="0" smtClean="0"/>
              <a:t>Konsument- och medborgarservice, Göteborgs Stad</a:t>
            </a:r>
            <a:br>
              <a:rPr lang="sv-SE" dirty="0" smtClean="0"/>
            </a:br>
            <a:r>
              <a:rPr lang="sv-SE" dirty="0" smtClean="0"/>
              <a:t>Henrik Hallenius</a:t>
            </a:r>
            <a:br>
              <a:rPr lang="sv-SE" dirty="0" smtClean="0"/>
            </a:br>
            <a:r>
              <a:rPr lang="sv-SE" dirty="0" err="1" smtClean="0"/>
              <a:t>henrik.hallenius@kom.goteborg.se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980338" y="2837523"/>
            <a:ext cx="5486252" cy="985563"/>
          </a:xfrm>
        </p:spPr>
        <p:txBody>
          <a:bodyPr/>
          <a:lstStyle/>
          <a:p>
            <a:r>
              <a:rPr lang="sv-SE" sz="4000" dirty="0" smtClean="0"/>
              <a:t>100 mest besökta målsidorna 2016</a:t>
            </a:r>
            <a:endParaRPr lang="sv-SE" sz="40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2999516" y="3995913"/>
            <a:ext cx="5475620" cy="307777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8691563" y="6269038"/>
            <a:ext cx="452437" cy="417512"/>
          </a:xfrm>
        </p:spPr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Bra att veta om statistiken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5820611" cy="469440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Sidor med flera steg eller </a:t>
            </a:r>
            <a:r>
              <a:rPr lang="sv-SE" dirty="0" err="1" smtClean="0"/>
              <a:t>dropdowns</a:t>
            </a:r>
            <a:r>
              <a:rPr lang="sv-SE" dirty="0" smtClean="0"/>
              <a:t> tenderar att registrera flera sidvisningar. </a:t>
            </a:r>
          </a:p>
          <a:p>
            <a:pPr marL="0" indent="0">
              <a:buNone/>
            </a:pPr>
            <a:r>
              <a:rPr lang="sv-SE" dirty="0" smtClean="0"/>
              <a:t>E-tjänster, hitta </a:t>
            </a:r>
            <a:r>
              <a:rPr lang="sv-SE" dirty="0" err="1" smtClean="0"/>
              <a:t>enhet-sidor</a:t>
            </a:r>
            <a:r>
              <a:rPr lang="sv-SE" dirty="0" smtClean="0"/>
              <a:t> och lokal info-sidor kan därför verka mer efterfrågade än de egentligen är.</a:t>
            </a:r>
          </a:p>
          <a:p>
            <a:pPr marL="0" indent="0">
              <a:buNone/>
            </a:pPr>
            <a:r>
              <a:rPr lang="sv-SE" dirty="0" smtClean="0"/>
              <a:t>Till nästa års statistik hoppas vi att ha fått bort de här </a:t>
            </a:r>
            <a:r>
              <a:rPr lang="sv-SE" dirty="0" err="1" smtClean="0"/>
              <a:t>anomaliteterna</a:t>
            </a:r>
            <a:r>
              <a:rPr lang="sv-SE" dirty="0" smtClean="0"/>
              <a:t>.</a:t>
            </a:r>
          </a:p>
          <a:p>
            <a:pPr lvl="1">
              <a:buNone/>
            </a:pP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22000" y="2252749"/>
            <a:ext cx="8228598" cy="3612422"/>
          </a:xfrm>
        </p:spPr>
        <p:txBody>
          <a:bodyPr/>
          <a:lstStyle/>
          <a:p>
            <a:pPr algn="ctr">
              <a:buNone/>
            </a:pPr>
            <a: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  <a:t>Varför ska vi bry oss </a:t>
            </a:r>
            <a:b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  <a:t>om de mest </a:t>
            </a:r>
            <a:b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  <a:t>besökta målsidorna?</a:t>
            </a:r>
            <a:endParaRPr lang="sv-S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832662" y="20369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571539" y="20369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522000" y="1388225"/>
            <a:ext cx="8228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100 mest besökta </a:t>
            </a:r>
            <a:r>
              <a:rPr lang="sv-SE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målsidorna</a:t>
            </a:r>
            <a:endParaRPr lang="sv-SE" sz="4000" b="1" dirty="0" smtClean="0">
              <a:solidFill>
                <a:schemeClr val="accent3">
                  <a:lumMod val="50000"/>
                </a:schemeClr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388224" y="3857113"/>
            <a:ext cx="166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777344" y="3857113"/>
            <a:ext cx="166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114300" y="0"/>
            <a:ext cx="94165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4939" y="0"/>
          <a:ext cx="9144000" cy="12402538"/>
        </p:xfrm>
        <a:graphic>
          <a:graphicData uri="http://schemas.openxmlformats.org/presentationml/2006/ole">
            <p:oleObj spid="_x0000_s2050" name="Kalkylblad" r:id="rId3" imgW="14935110" imgH="20250285" progId="Excel.Sheet.12">
              <p:embed/>
            </p:oleObj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739834" y="2518756"/>
            <a:ext cx="781396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v-SE" sz="4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100 mest besökta målsidorna »</a:t>
            </a:r>
            <a:endParaRPr lang="sv-SE" sz="40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980338" y="2837523"/>
            <a:ext cx="5486252" cy="985563"/>
          </a:xfrm>
        </p:spPr>
        <p:txBody>
          <a:bodyPr/>
          <a:lstStyle/>
          <a:p>
            <a:r>
              <a:rPr lang="sv-SE" sz="4000" dirty="0" smtClean="0"/>
              <a:t>250 minst besökta målsidorna 2016</a:t>
            </a:r>
            <a:endParaRPr lang="sv-SE" sz="40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2999516" y="3995913"/>
            <a:ext cx="5475620" cy="307777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8691563" y="6269038"/>
            <a:ext cx="452437" cy="417512"/>
          </a:xfrm>
        </p:spPr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Bra att veta om statistiken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5878800" cy="4694400"/>
          </a:xfrm>
        </p:spPr>
        <p:txBody>
          <a:bodyPr/>
          <a:lstStyle/>
          <a:p>
            <a:r>
              <a:rPr lang="sv-SE" dirty="0" smtClean="0"/>
              <a:t>Statistiken är från 2016-06-09 – 2016-12-31</a:t>
            </a:r>
          </a:p>
          <a:p>
            <a:r>
              <a:rPr lang="sv-SE" dirty="0" smtClean="0"/>
              <a:t>Vissa sidor kan ha fått väldigt få sidvisningar för att de:</a:t>
            </a:r>
          </a:p>
          <a:p>
            <a:pPr lvl="1"/>
            <a:r>
              <a:rPr lang="sv-SE" dirty="0" smtClean="0"/>
              <a:t>är ”ur säsong” – </a:t>
            </a:r>
            <a:r>
              <a:rPr lang="sv-SE" dirty="0" err="1" smtClean="0"/>
              <a:t>d.v.s</a:t>
            </a:r>
            <a:r>
              <a:rPr lang="sv-SE" dirty="0" smtClean="0"/>
              <a:t> har flest besökare </a:t>
            </a:r>
            <a:r>
              <a:rPr lang="sv-SE" dirty="0" err="1" smtClean="0"/>
              <a:t>jan-maj</a:t>
            </a:r>
            <a:endParaRPr lang="sv-SE" dirty="0" smtClean="0"/>
          </a:p>
          <a:p>
            <a:pPr lvl="1"/>
            <a:r>
              <a:rPr lang="sv-SE" dirty="0" smtClean="0"/>
              <a:t>bytt namn under året</a:t>
            </a:r>
          </a:p>
          <a:p>
            <a:pPr lvl="1"/>
            <a:r>
              <a:rPr lang="sv-SE" dirty="0" smtClean="0"/>
              <a:t>är dolda och därför inte kan googlas eller nås via strukturen</a:t>
            </a:r>
          </a:p>
          <a:p>
            <a:pPr lvl="1"/>
            <a:r>
              <a:rPr lang="sv-SE" dirty="0" smtClean="0"/>
              <a:t>publicerades sent på året och därför inte hunnit få så många sidvisningar</a:t>
            </a:r>
          </a:p>
          <a:p>
            <a:pPr lvl="1"/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22000" y="2252749"/>
            <a:ext cx="8228598" cy="3612422"/>
          </a:xfrm>
        </p:spPr>
        <p:txBody>
          <a:bodyPr/>
          <a:lstStyle/>
          <a:p>
            <a:pPr algn="ctr">
              <a:buNone/>
            </a:pPr>
            <a: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  <a:t>Varför ska vi bry oss </a:t>
            </a:r>
            <a:b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  <a:t>om de minst</a:t>
            </a:r>
            <a:b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sv-SE" sz="4000" dirty="0" smtClean="0">
                <a:solidFill>
                  <a:schemeClr val="accent3">
                    <a:lumMod val="50000"/>
                  </a:schemeClr>
                </a:solidFill>
              </a:rPr>
              <a:t>besökta målsidorna?</a:t>
            </a:r>
            <a:endParaRPr lang="sv-S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-Stad-Mall_enkel BLÅ">
  <a:themeElements>
    <a:clrScheme name="Anpassat 1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0077BC"/>
      </a:accent1>
      <a:accent2>
        <a:srgbClr val="F18700"/>
      </a:accent2>
      <a:accent3>
        <a:srgbClr val="88CDD0"/>
      </a:accent3>
      <a:accent4>
        <a:srgbClr val="B45693"/>
      </a:accent4>
      <a:accent5>
        <a:srgbClr val="DE0069"/>
      </a:accent5>
      <a:accent6>
        <a:srgbClr val="B93443"/>
      </a:accent6>
      <a:hlink>
        <a:srgbClr val="FFFFFF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3">
              <a:lumMod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GBG-Stad-Mall_enkel BLÅ</Template>
  <TotalTime>614</TotalTime>
  <Words>220</Words>
  <Application>Microsoft Office PowerPoint</Application>
  <PresentationFormat>Bildspel på skärmen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GBG-Stad-Mall_enkel BLÅ</vt:lpstr>
      <vt:lpstr>Kalkylblad</vt:lpstr>
      <vt:lpstr>Worksheet</vt:lpstr>
      <vt:lpstr>Mest och minst besökta målsidorna 2016</vt:lpstr>
      <vt:lpstr>100 mest besökta målsidorna 2016</vt:lpstr>
      <vt:lpstr>Bra att veta om statistiken</vt:lpstr>
      <vt:lpstr>Bild 4</vt:lpstr>
      <vt:lpstr>Bild 5</vt:lpstr>
      <vt:lpstr>Bild 6</vt:lpstr>
      <vt:lpstr>250 minst besökta målsidorna 2016</vt:lpstr>
      <vt:lpstr>Bra att veta om statistiken</vt:lpstr>
      <vt:lpstr>Bild 9</vt:lpstr>
      <vt:lpstr>Bild 10</vt:lpstr>
      <vt:lpstr>Bild 11</vt:lpstr>
      <vt:lpstr>Bild 12</vt:lpstr>
      <vt:lpstr>Bild 13</vt:lpstr>
      <vt:lpstr>Bild 14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henjoh0419</dc:creator>
  <cp:lastModifiedBy>sankin0318</cp:lastModifiedBy>
  <cp:revision>13</cp:revision>
  <cp:lastPrinted>2014-06-25T13:57:34Z</cp:lastPrinted>
  <dcterms:created xsi:type="dcterms:W3CDTF">2017-01-09T13:22:56Z</dcterms:created>
  <dcterms:modified xsi:type="dcterms:W3CDTF">2017-05-09T14:48:36Z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22D80C32B0B6A61AC125809800411251</vt:lpwstr>
  </property>
  <property fmtid="{D5CDD505-2E9C-101B-9397-08002B2CF9AE}" pid="6" name="SW_DocHWND">
    <vt:r8>463450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>SwSaveOptions=1</vt:lpwstr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SWINGINTEGRATOR529000.PPA</vt:lpwstr>
  </property>
</Properties>
</file>